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8f21244e93348528ddcbdce#tid=68fb13a9ba80cb000ac8f351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063240" y="5230368"/>
            <a:ext cx="6080760" cy="64922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高中英语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69442ea7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攻略识别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aa7194eb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攻略解读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0a915d9a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攻略应用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8.xml"/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6.xml"/><Relationship Id="rId7" Type="http://schemas.openxmlformats.org/officeDocument/2006/relationships/slideLayout" Target="../slideLayouts/slideLayout9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02392141e.fixed?pid=fc8bdf6cc&amp;color=165,74,151&amp;vtp=1&amp;bbb=1"/>
          <p:cNvSpPr/>
          <p:nvPr/>
        </p:nvSpPr>
        <p:spPr>
          <a:xfrm>
            <a:off x="2386584" y="1408176"/>
            <a:ext cx="7223760" cy="93268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A54A9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语篇攻略29</a:t>
            </a:r>
            <a:endParaRPr lang="en-US" altLang="zh-CN" sz="5400" dirty="0"/>
          </a:p>
        </p:txBody>
      </p:sp>
      <p:sp>
        <p:nvSpPr>
          <p:cNvPr id="3" name="C_2_BD#02392141e.fixed?pid=fc8bdf6cc&amp;color=255,255,255&amp;vtp=1&amp;bbb=1"/>
          <p:cNvSpPr/>
          <p:nvPr/>
        </p:nvSpPr>
        <p:spPr>
          <a:xfrm>
            <a:off x="2386584" y="2807208"/>
            <a:ext cx="7223760" cy="143560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5400"/>
              </a:lnSpc>
            </a:pPr>
            <a:r>
              <a:rPr lang="en-US" altLang="zh-CN" sz="4400" b="1" i="0" spc="-5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完形填空之巧解题：转折关系</a:t>
            </a:r>
            <a:endParaRPr lang="en-US" altLang="zh-CN" sz="4400" spc="-5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573e5360c?pid=69442ea70&amp;color=0,0,0&amp;vtp=1&amp;bt=1&amp;bbb=1&amp;hb=1"/>
          <p:cNvSpPr/>
          <p:nvPr/>
        </p:nvSpPr>
        <p:spPr>
          <a:xfrm>
            <a:off x="832104" y="1078992"/>
            <a:ext cx="10533888" cy="16116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转折关系指上下文语义存在相反或相对的逻辑，即后文内容与前文形成对比、对立或转折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，可能是观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点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、态度、行为、状态等的反转。例如：前文说“他看起来很冷漠”，转折后可能说“但他内心很善良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”。转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折关系的核心逻辑就是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：前后语义“反着来”。表转折关系的词（组）后的内容往往是作者强调的重点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，设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空处常与后文重点相关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75f8d55de?pid=aa7194eb6&amp;color=0,0,0&amp;vtp=1&amp;bt=1&amp;bbb=1"/>
          <p:cNvSpPr/>
          <p:nvPr/>
        </p:nvSpPr>
        <p:spPr>
          <a:xfrm>
            <a:off x="832104" y="1075944"/>
            <a:ext cx="10533888" cy="3352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2800"/>
              </a:lnSpc>
            </a:pPr>
            <a:r>
              <a:rPr lang="en-US" altLang="zh-CN" sz="2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</a:t>
            </a:r>
            <a:r>
              <a:rPr lang="en-US" altLang="zh-CN" sz="22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标记表转折关系的词（组）</a:t>
            </a:r>
            <a:endParaRPr lang="en-US" altLang="zh-CN" sz="2200" dirty="0"/>
          </a:p>
        </p:txBody>
      </p:sp>
      <p:sp>
        <p:nvSpPr>
          <p:cNvPr id="3" name="P_5_BD#8884f723f?pid=75f8d55de&amp;color=0,0,0&amp;vtp=1&amp;bbb=1&amp;hb=1"/>
          <p:cNvSpPr/>
          <p:nvPr/>
        </p:nvSpPr>
        <p:spPr>
          <a:xfrm>
            <a:off x="832104" y="1422400"/>
            <a:ext cx="10533888" cy="11925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首先，快速浏览全文，识别文中表转折关系的词（组），并进行标记。表转折关系的词（组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）有助于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识别出文章中的对比或对立部分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，进而促进对文章结构和作者意图的深入理解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。以下为常见的表转折关系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的词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（组），可供学习积累。</a:t>
            </a:r>
            <a:endParaRPr lang="en-US" altLang="zh-CN" dirty="0"/>
          </a:p>
        </p:txBody>
      </p:sp>
      <p:graphicFrame>
        <p:nvGraphicFramePr>
          <p:cNvPr id="5" name="P_5_BD#8884f723f?colgroup=5,27,3,17&amp;pid=75f8d55de&amp;color=0,0,0&amp;vtp=1&amp;bbb=1"/>
          <p:cNvGraphicFramePr>
            <a:graphicFrameLocks noGrp="1"/>
          </p:cNvGraphicFramePr>
          <p:nvPr/>
        </p:nvGraphicFramePr>
        <p:xfrm>
          <a:off x="832104" y="2743200"/>
          <a:ext cx="10506456" cy="1269748"/>
        </p:xfrm>
        <a:graphic>
          <a:graphicData uri="http://schemas.openxmlformats.org/drawingml/2006/table">
            <a:tbl>
              <a:tblPr/>
              <a:tblGrid>
                <a:gridCol w="1179576"/>
                <a:gridCol w="5175504"/>
                <a:gridCol w="768096"/>
                <a:gridCol w="3383280"/>
              </a:tblGrid>
              <a:tr h="317437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虽然</a:t>
                      </a:r>
                      <a:r>
                        <a:rPr lang="en-US" altLang="zh-CN" sz="1400" b="0" i="0" spc="-10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，</a:t>
                      </a:r>
                      <a:r>
                        <a:rPr lang="en-US" altLang="zh-CN" sz="1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尽管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though</a:t>
                      </a:r>
                      <a:r>
                        <a:rPr lang="zh-CN" altLang="en-US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although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despite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spite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notwithstanding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相反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contrary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instead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conversely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437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然而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however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nonetheless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nevertheless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实际上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fact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actually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as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a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matter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of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fact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437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但是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but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yet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while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whereas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437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即使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even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if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、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even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微软雅黑" panose="020B0503020204020204" pitchFamily="34" charset="-122"/>
                          <a:cs typeface="Times New Roman" panose="02020603050405020304" pitchFamily="34" charset="-120"/>
                        </a:rPr>
                        <a:t>though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00"/>
                        </a:lnSpc>
                      </a:pP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00"/>
                        </a:lnSpc>
                      </a:pP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43ed92961?pid=aa7194eb6&amp;color=0,0,0&amp;vtp=1&amp;bt=1&amp;bbb=1"/>
          <p:cNvSpPr/>
          <p:nvPr/>
        </p:nvSpPr>
        <p:spPr>
          <a:xfrm>
            <a:off x="832104" y="1075944"/>
            <a:ext cx="10533888" cy="33528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2800"/>
              </a:lnSpc>
            </a:pPr>
            <a:r>
              <a:rPr lang="en-US" altLang="zh-CN" sz="2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二</a:t>
            </a:r>
            <a:r>
              <a:rPr lang="en-US" altLang="zh-CN" sz="22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利用转折关系解题</a:t>
            </a:r>
            <a:endParaRPr lang="en-US" altLang="zh-CN" sz="2200" dirty="0"/>
          </a:p>
        </p:txBody>
      </p:sp>
      <p:pic>
        <p:nvPicPr>
          <p:cNvPr id="3" name="P_5_BD#4cb3ce717?pid=43ed92961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35024" y="1549400"/>
            <a:ext cx="9528048" cy="2532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P_5_BD#4cb3ce717?htil=1&amp;pid=43ed92961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42416" y="4618736"/>
            <a:ext cx="923544" cy="877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P_5_BD#4cb3ce717?htil=1&amp;pid=43ed92961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86000" y="4216400"/>
            <a:ext cx="8961120" cy="128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P_5_BD#4cb3ce717?pid=43ed92961&amp;color=0,0,0&amp;vtp=1&amp;bbb=1"/>
          <p:cNvSpPr/>
          <p:nvPr/>
        </p:nvSpPr>
        <p:spPr>
          <a:xfrm>
            <a:off x="832104" y="5626100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句意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她和丈夫在过去两年里环游了世界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在从巴黎到新加坡的各个地方都停留过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_1#0d89e85cd?vop=1&amp;pid=0a915d9a4&amp;color=0,0,0&amp;vtp=1&amp;bt=1&amp;bbb=1&amp;hb=1"/>
          <p:cNvSpPr/>
          <p:nvPr>
            <p:custDataLst>
              <p:tags r:id="rId1"/>
            </p:custDataLst>
          </p:nvPr>
        </p:nvSpPr>
        <p:spPr>
          <a:xfrm>
            <a:off x="832104" y="1080000"/>
            <a:ext cx="10533888" cy="11893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0"/>
              </a:rPr>
              <a:t>  [</a:t>
            </a:r>
            <a:r>
              <a:rPr lang="zh-CN" altLang="en-US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0"/>
              </a:rPr>
              <a:t>全国新高考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0"/>
              </a:rPr>
              <a:t> II 2022]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husband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last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two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years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traveling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world,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stopping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everywhere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Paris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Singapore.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might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sound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like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long,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expensive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18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couple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unusual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make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travel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u="sng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endParaRPr lang="en-US" altLang="zh-CN" dirty="0"/>
          </a:p>
        </p:txBody>
      </p:sp>
      <p:sp>
        <p:nvSpPr>
          <p:cNvPr id="3" name="QC_5_BD.2_1#e6423e54d.choices?vop=1&amp;pid=0d89e85cd&amp;color=0,0,0&amp;vtp=1&amp;bbb=1"/>
          <p:cNvSpPr/>
          <p:nvPr>
            <p:custDataLst>
              <p:tags r:id="rId2"/>
            </p:custDataLst>
          </p:nvPr>
        </p:nvSpPr>
        <p:spPr>
          <a:xfrm>
            <a:off x="832104" y="2319329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200"/>
              </a:lnSpc>
              <a:tabLst>
                <a:tab pos="2693670" algn="l"/>
                <a:tab pos="5374640" algn="l"/>
                <a:tab pos="8055610" algn="l"/>
              </a:tabLst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game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service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vacation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procedure</a:t>
            </a:r>
            <a:endParaRPr lang="en-US" altLang="zh-CN" sz="1800" dirty="0"/>
          </a:p>
        </p:txBody>
      </p:sp>
      <p:sp>
        <p:nvSpPr>
          <p:cNvPr id="4" name="QC_5_AN.3_1#e6423e54d.bracket?vop=1&amp;pid=0d89e85cd&amp;color=0,0,0&amp;vpa=1&amp;vtp=1"/>
          <p:cNvSpPr/>
          <p:nvPr>
            <p:custDataLst>
              <p:tags r:id="rId3"/>
            </p:custDataLst>
          </p:nvPr>
        </p:nvSpPr>
        <p:spPr>
          <a:xfrm>
            <a:off x="1244060" y="2315519"/>
            <a:ext cx="3317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</a:t>
            </a:r>
            <a:endParaRPr lang="en-US" altLang="zh-CN" dirty="0"/>
          </a:p>
        </p:txBody>
      </p:sp>
      <p:sp>
        <p:nvSpPr>
          <p:cNvPr id="5" name="QC_5_BD.4_1#ee91dc53c.choices?vop=1&amp;pid=0d89e85cd&amp;color=0,0,0&amp;vtp=1&amp;bbb=1"/>
          <p:cNvSpPr/>
          <p:nvPr>
            <p:custDataLst>
              <p:tags r:id="rId4"/>
            </p:custDataLst>
          </p:nvPr>
        </p:nvSpPr>
        <p:spPr>
          <a:xfrm>
            <a:off x="832104" y="2734619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200"/>
              </a:lnSpc>
              <a:tabLst>
                <a:tab pos="2693670" algn="l"/>
                <a:tab pos="5374640" algn="l"/>
                <a:tab pos="8055610" algn="l"/>
              </a:tabLst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safe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busy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helpful</a:t>
            </a:r>
            <a:r>
              <a:rPr lang="en-US" altLang="zh-CN" sz="1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affordable</a:t>
            </a:r>
            <a:endParaRPr lang="en-US" altLang="zh-CN" sz="1800" dirty="0"/>
          </a:p>
        </p:txBody>
      </p:sp>
      <p:sp>
        <p:nvSpPr>
          <p:cNvPr id="6" name="QC_5_AN.5_1#ee91dc53c.bracket?vop=1&amp;pid=0d89e85cd&amp;color=0,0,0&amp;vpa=2&amp;vtp=1"/>
          <p:cNvSpPr/>
          <p:nvPr>
            <p:custDataLst>
              <p:tags r:id="rId5"/>
            </p:custDataLst>
          </p:nvPr>
        </p:nvSpPr>
        <p:spPr>
          <a:xfrm>
            <a:off x="1244060" y="2730809"/>
            <a:ext cx="3317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1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D</a:t>
            </a:r>
            <a:endParaRPr lang="en-US" altLang="zh-CN" dirty="0"/>
          </a:p>
        </p:txBody>
      </p:sp>
      <p:sp>
        <p:nvSpPr>
          <p:cNvPr id="7" name="QC_5_AS.6_1#ee91dc53c?vop=1&amp;pid=0d89e85cd&amp;color=0,0,0&amp;vtp=1&amp;bbb=1&amp;hb=1"/>
          <p:cNvSpPr/>
          <p:nvPr>
            <p:custDataLst>
              <p:tags r:id="rId6"/>
            </p:custDataLst>
          </p:nvPr>
        </p:nvSpPr>
        <p:spPr>
          <a:xfrm>
            <a:off x="832104" y="3154926"/>
            <a:ext cx="10533888" cy="11893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定位标志词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but，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确定前后语义对立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前文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“It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might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sound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like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long,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expensive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说明了旅行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可能听起来昂贵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转折后为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couple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unusual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travel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____”，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由此可推导出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他们有独特的方式让旅行负担得起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与前文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“expensive”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呼应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故选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项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  <p:bldP spid="7" grpId="0" animBg="1" build="p"/>
    </p:bldLst>
  </p:timing>
</p:sld>
</file>

<file path=ppt/tags/tag1.xml><?xml version="1.0" encoding="utf-8"?>
<p:tagLst xmlns:p="http://schemas.openxmlformats.org/presentationml/2006/main">
  <p:tag name="KSO_WM_DIAGRAM_VIRTUALLY_FRAME" val="{&quot;height&quot;:257.03000000000003,&quot;left&quot;:65.52000000000001,&quot;top&quot;:85.03937007874016,&quot;width&quot;:829.4399999999999}"/>
</p:tagLst>
</file>

<file path=ppt/tags/tag2.xml><?xml version="1.0" encoding="utf-8"?>
<p:tagLst xmlns:p="http://schemas.openxmlformats.org/presentationml/2006/main">
  <p:tag name="KSO_WM_DIAGRAM_VIRTUALLY_FRAME" val="{&quot;height&quot;:257.03000000000003,&quot;left&quot;:65.52000000000001,&quot;top&quot;:85.03937007874016,&quot;width&quot;:829.4399999999999}"/>
</p:tagLst>
</file>

<file path=ppt/tags/tag3.xml><?xml version="1.0" encoding="utf-8"?>
<p:tagLst xmlns:p="http://schemas.openxmlformats.org/presentationml/2006/main">
  <p:tag name="KSO_WM_DIAGRAM_VIRTUALLY_FRAME" val="{&quot;height&quot;:257.03000000000003,&quot;left&quot;:65.52000000000001,&quot;top&quot;:85.03937007874016,&quot;width&quot;:829.4399999999999}"/>
</p:tagLst>
</file>

<file path=ppt/tags/tag4.xml><?xml version="1.0" encoding="utf-8"?>
<p:tagLst xmlns:p="http://schemas.openxmlformats.org/presentationml/2006/main">
  <p:tag name="KSO_WM_DIAGRAM_VIRTUALLY_FRAME" val="{&quot;height&quot;:257.03000000000003,&quot;left&quot;:65.52000000000001,&quot;top&quot;:85.03937007874016,&quot;width&quot;:829.4399999999999}"/>
</p:tagLst>
</file>

<file path=ppt/tags/tag5.xml><?xml version="1.0" encoding="utf-8"?>
<p:tagLst xmlns:p="http://schemas.openxmlformats.org/presentationml/2006/main">
  <p:tag name="KSO_WM_DIAGRAM_VIRTUALLY_FRAME" val="{&quot;height&quot;:257.03000000000003,&quot;left&quot;:65.52000000000001,&quot;top&quot;:85.03937007874016,&quot;width&quot;:829.4399999999999}"/>
</p:tagLst>
</file>

<file path=ppt/tags/tag6.xml><?xml version="1.0" encoding="utf-8"?>
<p:tagLst xmlns:p="http://schemas.openxmlformats.org/presentationml/2006/main">
  <p:tag name="KSO_WM_DIAGRAM_VIRTUALLY_FRAME" val="{&quot;height&quot;:257.03000000000003,&quot;left&quot;:65.52000000000001,&quot;top&quot;:85.03937007874016,&quot;width&quot;:829.4399999999999}"/>
</p:tagLst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1087</Words>
  <Application>WPS 演示</Application>
  <PresentationFormat>宽屏</PresentationFormat>
  <Paragraphs>63</Paragraphs>
  <Slides>6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21" baseType="lpstr">
      <vt:lpstr>Arial</vt:lpstr>
      <vt:lpstr>宋体</vt:lpstr>
      <vt:lpstr>Wingdings</vt:lpstr>
      <vt:lpstr>黑体</vt:lpstr>
      <vt:lpstr>黑体</vt:lpstr>
      <vt:lpstr>微软雅黑</vt:lpstr>
      <vt:lpstr>微软雅黑</vt:lpstr>
      <vt:lpstr>宋体</vt:lpstr>
      <vt:lpstr>Times New Roman</vt:lpstr>
      <vt:lpstr>Times New Roman</vt:lpstr>
      <vt:lpstr>楷体</vt:lpstr>
      <vt:lpstr>Calibri</vt:lpstr>
      <vt:lpstr>Arial Unicode MS</vt:lpstr>
      <vt:lpstr>等线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Administrator</cp:lastModifiedBy>
  <cp:revision>3</cp:revision>
  <dcterms:created xsi:type="dcterms:W3CDTF">2025-10-24T09:36:00Z</dcterms:created>
  <dcterms:modified xsi:type="dcterms:W3CDTF">2025-10-28T03:00:38Z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A5CD1B77637041A58479FC250F1E05BA_12</vt:lpwstr>
  </property>
  <property fmtid="{D5CDD505-2E9C-101B-9397-08002B2CF9AE}" pid="3" name="KSOProductBuildVer">
    <vt:lpwstr>2052-12.1.0.22529</vt:lpwstr>
  </property>
</Properties>
</file>